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8" r:id="rId11"/>
    <p:sldId id="309" r:id="rId12"/>
    <p:sldId id="277" r:id="rId13"/>
  </p:sldIdLst>
  <p:sldSz cx="10693400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C77"/>
    <a:srgbClr val="504F53"/>
    <a:srgbClr val="005AA9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600-90-498\Documents\_&#1055;&#1088;&#1086;&#1077;&#1082;&#1090;-&#1055;&#1072;&#1090;&#1077;&#1085;&#1090;\1patent010717reg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выданных патентов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200" b="1" i="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  <c:pt idx="4">
                  <c:v>42917</c:v>
                </c:pt>
                <c:pt idx="5">
                  <c:v>43101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4672</c:v>
                </c:pt>
                <c:pt idx="1">
                  <c:v>6346</c:v>
                </c:pt>
                <c:pt idx="2">
                  <c:v>7798</c:v>
                </c:pt>
                <c:pt idx="3">
                  <c:v>8343</c:v>
                </c:pt>
                <c:pt idx="4">
                  <c:v>8730</c:v>
                </c:pt>
                <c:pt idx="5">
                  <c:v>10239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19200"/>
        <c:axId val="92420736"/>
      </c:barChart>
      <c:dateAx>
        <c:axId val="92419200"/>
        <c:scaling>
          <c:orientation val="minMax"/>
          <c:max val="43101"/>
          <c:min val="41456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2420736"/>
        <c:crosses val="autoZero"/>
        <c:auto val="1"/>
        <c:lblOffset val="100"/>
        <c:baseTimeUnit val="years"/>
      </c:dateAx>
      <c:valAx>
        <c:axId val="9242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419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/>
                      <a:t>8 730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8 040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2049894456171539"/>
                  <c:y val="0.1525272719723147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99 </a:t>
                    </a:r>
                    <a:r>
                      <a:rPr lang="en-US" sz="1400" b="1" dirty="0" smtClean="0"/>
                      <a:t>404</a:t>
                    </a:r>
                    <a:r>
                      <a:rPr lang="ru-RU" sz="1400" b="1" dirty="0" smtClean="0"/>
                      <a:t> </a:t>
                    </a:r>
                  </a:p>
                  <a:p>
                    <a:r>
                      <a:rPr lang="ru-RU" sz="1400" b="1" dirty="0" smtClean="0"/>
                      <a:t>иные субъекты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'1000'!$B$12:$B$22</c:f>
              <c:strCache>
                <c:ptCount val="11"/>
                <c:pt idx="0">
                  <c:v>город Москва</c:v>
                </c:pt>
                <c:pt idx="1">
                  <c:v>Московская область</c:v>
                </c:pt>
                <c:pt idx="2">
                  <c:v>Республика Крым</c:v>
                </c:pt>
                <c:pt idx="3">
                  <c:v>город Севастополь</c:v>
                </c:pt>
                <c:pt idx="4">
                  <c:v>Ханты-Мансийский АО - Югра</c:v>
                </c:pt>
                <c:pt idx="5">
                  <c:v>Свердловская область</c:v>
                </c:pt>
                <c:pt idx="6">
                  <c:v>Республика Башкортостан</c:v>
                </c:pt>
                <c:pt idx="7">
                  <c:v>Оренбургская область</c:v>
                </c:pt>
                <c:pt idx="8">
                  <c:v>Челябинская область</c:v>
                </c:pt>
                <c:pt idx="9">
                  <c:v>Удмуртская Республика</c:v>
                </c:pt>
                <c:pt idx="10">
                  <c:v>Остальные регионы</c:v>
                </c:pt>
              </c:strCache>
            </c:strRef>
          </c:cat>
          <c:val>
            <c:numRef>
              <c:f>'1000'!$C$12:$C$22</c:f>
              <c:numCache>
                <c:formatCode>#,##0</c:formatCode>
                <c:ptCount val="11"/>
                <c:pt idx="0">
                  <c:v>49986</c:v>
                </c:pt>
                <c:pt idx="1">
                  <c:v>55313</c:v>
                </c:pt>
                <c:pt idx="2">
                  <c:v>27420</c:v>
                </c:pt>
                <c:pt idx="3">
                  <c:v>12340</c:v>
                </c:pt>
                <c:pt idx="4">
                  <c:v>8730</c:v>
                </c:pt>
                <c:pt idx="5">
                  <c:v>8040</c:v>
                </c:pt>
                <c:pt idx="6">
                  <c:v>5541</c:v>
                </c:pt>
                <c:pt idx="7">
                  <c:v>9257</c:v>
                </c:pt>
                <c:pt idx="8">
                  <c:v>4502</c:v>
                </c:pt>
                <c:pt idx="9">
                  <c:v>5127</c:v>
                </c:pt>
                <c:pt idx="10">
                  <c:v>99404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ayout>
        <c:manualLayout>
          <c:xMode val="edge"/>
          <c:yMode val="edge"/>
          <c:x val="0.66349305632707478"/>
          <c:y val="9.4084736129799909E-2"/>
          <c:w val="0.32804121764248417"/>
          <c:h val="0.85096874379592635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D92FC-6629-47F1-809D-D79EB092CBB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6C1514D-C1AF-47A2-97B2-78DE685464E9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Открытая информационная компания</a:t>
          </a:r>
          <a:endParaRPr lang="ru-RU" dirty="0">
            <a:solidFill>
              <a:schemeClr val="bg1"/>
            </a:solidFill>
          </a:endParaRPr>
        </a:p>
      </dgm:t>
    </dgm:pt>
    <dgm:pt modelId="{7299F564-16FD-4FFA-8784-24B3087934B0}" type="parTrans" cxnId="{02ABFE6C-4C9A-48E6-BC12-D8E2D32B332E}">
      <dgm:prSet/>
      <dgm:spPr/>
      <dgm:t>
        <a:bodyPr/>
        <a:lstStyle/>
        <a:p>
          <a:endParaRPr lang="ru-RU"/>
        </a:p>
      </dgm:t>
    </dgm:pt>
    <dgm:pt modelId="{68DF9C67-ED6B-443B-8417-BCD94A2EE28B}" type="sibTrans" cxnId="{02ABFE6C-4C9A-48E6-BC12-D8E2D32B332E}">
      <dgm:prSet/>
      <dgm:spPr/>
      <dgm:t>
        <a:bodyPr/>
        <a:lstStyle/>
        <a:p>
          <a:endParaRPr lang="ru-RU"/>
        </a:p>
      </dgm:t>
    </dgm:pt>
    <dgm:pt modelId="{8A8B64FF-5EC6-47A3-B440-388D0E9E225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Индивидуальная компетентная помощь в процессе работы «открытых классов»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B0804ED-7F1B-49AC-828C-B446B39BFD6E}" type="parTrans" cxnId="{1973B783-EF6F-4C0B-A65E-10C855E1F73C}">
      <dgm:prSet/>
      <dgm:spPr/>
      <dgm:t>
        <a:bodyPr/>
        <a:lstStyle/>
        <a:p>
          <a:endParaRPr lang="ru-RU"/>
        </a:p>
      </dgm:t>
    </dgm:pt>
    <dgm:pt modelId="{55E7C9C0-BDC8-4E89-B106-3A4C21D35174}" type="sibTrans" cxnId="{1973B783-EF6F-4C0B-A65E-10C855E1F73C}">
      <dgm:prSet/>
      <dgm:spPr/>
      <dgm:t>
        <a:bodyPr/>
        <a:lstStyle/>
        <a:p>
          <a:endParaRPr lang="ru-RU"/>
        </a:p>
      </dgm:t>
    </dgm:pt>
    <dgm:pt modelId="{9E3880C5-AEC6-4942-AE35-2B19CD2CCC39}" type="pres">
      <dgm:prSet presAssocID="{2E5D92FC-6629-47F1-809D-D79EB092CBB9}" presName="linearFlow" presStyleCnt="0">
        <dgm:presLayoutVars>
          <dgm:dir/>
          <dgm:resizeHandles val="exact"/>
        </dgm:presLayoutVars>
      </dgm:prSet>
      <dgm:spPr/>
    </dgm:pt>
    <dgm:pt modelId="{F42FD2EF-3565-4ADE-98EA-C402C9408C19}" type="pres">
      <dgm:prSet presAssocID="{16C1514D-C1AF-47A2-97B2-78DE685464E9}" presName="composite" presStyleCnt="0"/>
      <dgm:spPr/>
    </dgm:pt>
    <dgm:pt modelId="{62183160-1839-41BD-885F-65390C9409A3}" type="pres">
      <dgm:prSet presAssocID="{16C1514D-C1AF-47A2-97B2-78DE685464E9}" presName="imgShp" presStyleLbl="fgImgPlace1" presStyleIdx="0" presStyleCnt="2" custScaleX="131369" custScaleY="92167" custLinFactNeighborX="-4694" custLinFactNeighborY="46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49FAD1-BCDC-42C5-80C3-2AC733EE9DCE}" type="pres">
      <dgm:prSet presAssocID="{16C1514D-C1AF-47A2-97B2-78DE685464E9}" presName="txShp" presStyleLbl="node1" presStyleIdx="0" presStyleCnt="2" custScaleY="66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6344E-B3C9-4458-8251-79B3EB8EB7C3}" type="pres">
      <dgm:prSet presAssocID="{68DF9C67-ED6B-443B-8417-BCD94A2EE28B}" presName="spacing" presStyleCnt="0"/>
      <dgm:spPr/>
    </dgm:pt>
    <dgm:pt modelId="{BF8B9FA6-E41F-460F-8531-CB5963AADC76}" type="pres">
      <dgm:prSet presAssocID="{8A8B64FF-5EC6-47A3-B440-388D0E9E2254}" presName="composite" presStyleCnt="0"/>
      <dgm:spPr/>
    </dgm:pt>
    <dgm:pt modelId="{BDCAB7B0-942B-4192-92F8-618DAA3C1504}" type="pres">
      <dgm:prSet presAssocID="{8A8B64FF-5EC6-47A3-B440-388D0E9E2254}" presName="imgShp" presStyleLbl="fgImgPlace1" presStyleIdx="1" presStyleCnt="2" custScaleX="135663" custScaleY="100586" custLinFactNeighborX="-3869" custLinFactNeighborY="-4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E9194D-00D6-462F-B50D-45467E67D6D8}" type="pres">
      <dgm:prSet presAssocID="{8A8B64FF-5EC6-47A3-B440-388D0E9E2254}" presName="txShp" presStyleLbl="node1" presStyleIdx="1" presStyleCnt="2" custScaleY="76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8EDA7-1676-4068-8F64-A115ECA313C3}" type="presOf" srcId="{8A8B64FF-5EC6-47A3-B440-388D0E9E2254}" destId="{78E9194D-00D6-462F-B50D-45467E67D6D8}" srcOrd="0" destOrd="0" presId="urn:microsoft.com/office/officeart/2005/8/layout/vList3#1"/>
    <dgm:cxn modelId="{A827EE35-CF18-4F1D-9B01-10A2C1313F91}" type="presOf" srcId="{16C1514D-C1AF-47A2-97B2-78DE685464E9}" destId="{5B49FAD1-BCDC-42C5-80C3-2AC733EE9DCE}" srcOrd="0" destOrd="0" presId="urn:microsoft.com/office/officeart/2005/8/layout/vList3#1"/>
    <dgm:cxn modelId="{1973B783-EF6F-4C0B-A65E-10C855E1F73C}" srcId="{2E5D92FC-6629-47F1-809D-D79EB092CBB9}" destId="{8A8B64FF-5EC6-47A3-B440-388D0E9E2254}" srcOrd="1" destOrd="0" parTransId="{5B0804ED-7F1B-49AC-828C-B446B39BFD6E}" sibTransId="{55E7C9C0-BDC8-4E89-B106-3A4C21D35174}"/>
    <dgm:cxn modelId="{02ABFE6C-4C9A-48E6-BC12-D8E2D32B332E}" srcId="{2E5D92FC-6629-47F1-809D-D79EB092CBB9}" destId="{16C1514D-C1AF-47A2-97B2-78DE685464E9}" srcOrd="0" destOrd="0" parTransId="{7299F564-16FD-4FFA-8784-24B3087934B0}" sibTransId="{68DF9C67-ED6B-443B-8417-BCD94A2EE28B}"/>
    <dgm:cxn modelId="{EF3D8904-50E1-4260-B167-4690764B0F6C}" type="presOf" srcId="{2E5D92FC-6629-47F1-809D-D79EB092CBB9}" destId="{9E3880C5-AEC6-4942-AE35-2B19CD2CCC39}" srcOrd="0" destOrd="0" presId="urn:microsoft.com/office/officeart/2005/8/layout/vList3#1"/>
    <dgm:cxn modelId="{A48EEDD9-D2F7-4FE6-980F-9B8559537686}" type="presParOf" srcId="{9E3880C5-AEC6-4942-AE35-2B19CD2CCC39}" destId="{F42FD2EF-3565-4ADE-98EA-C402C9408C19}" srcOrd="0" destOrd="0" presId="urn:microsoft.com/office/officeart/2005/8/layout/vList3#1"/>
    <dgm:cxn modelId="{2F95D1FC-1B40-4282-A9D1-D926EB7A5A98}" type="presParOf" srcId="{F42FD2EF-3565-4ADE-98EA-C402C9408C19}" destId="{62183160-1839-41BD-885F-65390C9409A3}" srcOrd="0" destOrd="0" presId="urn:microsoft.com/office/officeart/2005/8/layout/vList3#1"/>
    <dgm:cxn modelId="{1E819B0F-E5D5-4435-8D0C-473E175184AB}" type="presParOf" srcId="{F42FD2EF-3565-4ADE-98EA-C402C9408C19}" destId="{5B49FAD1-BCDC-42C5-80C3-2AC733EE9DCE}" srcOrd="1" destOrd="0" presId="urn:microsoft.com/office/officeart/2005/8/layout/vList3#1"/>
    <dgm:cxn modelId="{F42DF629-C205-4D39-8BEA-B948F7BCB8B4}" type="presParOf" srcId="{9E3880C5-AEC6-4942-AE35-2B19CD2CCC39}" destId="{5F86344E-B3C9-4458-8251-79B3EB8EB7C3}" srcOrd="1" destOrd="0" presId="urn:microsoft.com/office/officeart/2005/8/layout/vList3#1"/>
    <dgm:cxn modelId="{12DD9729-EB47-4B8E-B3A4-32BB41A109AF}" type="presParOf" srcId="{9E3880C5-AEC6-4942-AE35-2B19CD2CCC39}" destId="{BF8B9FA6-E41F-460F-8531-CB5963AADC76}" srcOrd="2" destOrd="0" presId="urn:microsoft.com/office/officeart/2005/8/layout/vList3#1"/>
    <dgm:cxn modelId="{B41FE88A-5177-47E1-84A4-43F90B629F59}" type="presParOf" srcId="{BF8B9FA6-E41F-460F-8531-CB5963AADC76}" destId="{BDCAB7B0-942B-4192-92F8-618DAA3C1504}" srcOrd="0" destOrd="0" presId="urn:microsoft.com/office/officeart/2005/8/layout/vList3#1"/>
    <dgm:cxn modelId="{475C3110-0F70-489B-9A58-B6626B10FEC4}" type="presParOf" srcId="{BF8B9FA6-E41F-460F-8531-CB5963AADC76}" destId="{78E9194D-00D6-462F-B50D-45467E67D6D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F0384727-5529-4675-B664-82BE69BAD1A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4BFE7-F969-4550-BED9-BDA96DE64C4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5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306" tIns="52153" rIns="104306" bIns="52153"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  <p:sldLayoutId id="2147483669" r:id="rId13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738" y="1398588"/>
            <a:ext cx="1282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9692" y="187847"/>
            <a:ext cx="10274300" cy="7226300"/>
          </a:xfrm>
          <a:prstGeom prst="rect">
            <a:avLst/>
          </a:prstGeom>
          <a:solidFill>
            <a:srgbClr val="A6A6A6">
              <a:alpha val="32941"/>
            </a:srgbClr>
          </a:solidFill>
          <a:ln w="25400" algn="ctr">
            <a:noFill/>
            <a:miter lim="800000"/>
            <a:headEnd/>
            <a:tailEnd/>
          </a:ln>
        </p:spPr>
        <p:txBody>
          <a:bodyPr lIns="104303" tIns="52152" rIns="104303" bIns="52152" anchor="ctr"/>
          <a:lstStyle/>
          <a:p>
            <a:pPr algn="ctr" defTabSz="10426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22163" y="2739313"/>
            <a:ext cx="9793089" cy="10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48" rIns="91294" bIns="45648">
            <a:spAutoFit/>
          </a:bodyPr>
          <a:lstStyle/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Начальник отдела налогообложения юридических лиц УФНС России по Ханты-Мансийскому автономному округу-Югре</a:t>
            </a:r>
          </a:p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О.</a:t>
            </a:r>
            <a:r>
              <a:rPr lang="en-US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А.</a:t>
            </a:r>
            <a:r>
              <a:rPr lang="en-US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Василенко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172" y="4140671"/>
            <a:ext cx="9145016" cy="180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4716735"/>
            <a:ext cx="7848872" cy="172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228" y="4428703"/>
            <a:ext cx="8640960" cy="21602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163" y="4428703"/>
            <a:ext cx="9382249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39813"/>
            <a:endParaRPr lang="ru-RU" altLang="ru-RU" dirty="0">
              <a:solidFill>
                <a:srgbClr val="104E7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180" y="3800997"/>
            <a:ext cx="8856984" cy="2139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реализации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Управлением ФНС России по Ханты-Мансийскому автономному округу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– Югре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проекта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«Честный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патент. Добросовестный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предприниматель», предварительные результаты данного проекта»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80975"/>
            <a:ext cx="1512168" cy="10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332" y="396255"/>
            <a:ext cx="3060340" cy="6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46300" y="324247"/>
            <a:ext cx="33483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46300" y="180975"/>
            <a:ext cx="4345260" cy="1007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3566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Реформа контрольно-надзорной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4172" y="857232"/>
            <a:ext cx="9793088" cy="7858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Меры поддержки индивидуальных предпринимателей в ходе реализации проекта: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0963820"/>
              </p:ext>
            </p:extLst>
          </p:nvPr>
        </p:nvGraphicFramePr>
        <p:xfrm>
          <a:off x="642910" y="1857363"/>
          <a:ext cx="9096278" cy="523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6220" y="2196455"/>
            <a:ext cx="8561139" cy="4889301"/>
          </a:xfrm>
        </p:spPr>
        <p:txBody>
          <a:bodyPr/>
          <a:lstStyle/>
          <a:p>
            <a:pPr marL="935038" indent="-571500">
              <a:buFontTx/>
              <a:buChar char="-"/>
            </a:pPr>
            <a:r>
              <a:rPr lang="ru-RU" sz="2800" dirty="0" smtClean="0">
                <a:latin typeface="Calibri" pitchFamily="34" charset="0"/>
                <a:ea typeface="Times New Roman"/>
              </a:rPr>
              <a:t>формирование </a:t>
            </a:r>
            <a:r>
              <a:rPr lang="ru-RU" sz="2800" dirty="0">
                <a:latin typeface="Calibri" pitchFamily="34" charset="0"/>
                <a:ea typeface="Times New Roman"/>
              </a:rPr>
              <a:t>прозрачной, конкурентоспособной </a:t>
            </a:r>
            <a:r>
              <a:rPr lang="ru-RU" sz="2800" dirty="0" smtClean="0">
                <a:latin typeface="Calibri" pitchFamily="34" charset="0"/>
                <a:ea typeface="Times New Roman"/>
              </a:rPr>
              <a:t>бизнес–среды; </a:t>
            </a:r>
          </a:p>
          <a:p>
            <a:pPr marL="935038" indent="-571500">
              <a:buFontTx/>
              <a:buChar char="-"/>
            </a:pPr>
            <a:r>
              <a:rPr lang="ru-RU" sz="2800" dirty="0" smtClean="0">
                <a:latin typeface="Calibri" pitchFamily="34" charset="0"/>
                <a:ea typeface="Times New Roman"/>
              </a:rPr>
              <a:t>создание </a:t>
            </a:r>
            <a:r>
              <a:rPr lang="ru-RU" sz="2800" dirty="0">
                <a:latin typeface="Calibri" pitchFamily="34" charset="0"/>
                <a:ea typeface="Times New Roman"/>
              </a:rPr>
              <a:t>благоприятных условий для развития малого бизнеса в Ханты – Мансийском автономном округе – </a:t>
            </a:r>
            <a:r>
              <a:rPr lang="ru-RU" sz="2800" dirty="0" smtClean="0">
                <a:latin typeface="Calibri" pitchFamily="34" charset="0"/>
                <a:ea typeface="Times New Roman"/>
              </a:rPr>
              <a:t>Югре; </a:t>
            </a:r>
          </a:p>
          <a:p>
            <a:pPr marL="935038" indent="-571500">
              <a:buFontTx/>
              <a:buChar char="-"/>
            </a:pPr>
            <a:r>
              <a:rPr lang="ru-RU" sz="2800" dirty="0" smtClean="0">
                <a:latin typeface="Calibri" pitchFamily="34" charset="0"/>
                <a:ea typeface="Times New Roman"/>
              </a:rPr>
              <a:t>увеличение </a:t>
            </a:r>
            <a:r>
              <a:rPr lang="ru-RU" sz="2800" dirty="0">
                <a:latin typeface="Calibri" pitchFamily="34" charset="0"/>
                <a:ea typeface="Times New Roman"/>
              </a:rPr>
              <a:t>бюджетных поступлений при общем снижении административной </a:t>
            </a:r>
            <a:r>
              <a:rPr lang="ru-RU" sz="2800" dirty="0" smtClean="0">
                <a:latin typeface="Calibri" pitchFamily="34" charset="0"/>
                <a:ea typeface="Times New Roman"/>
              </a:rPr>
              <a:t>нагрузки. 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921178" cy="121919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Планируемые результаты от реализации проекта                   «Честный патент. Добросовестный предприниматель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»: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8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6260" y="4572719"/>
            <a:ext cx="8382768" cy="1260475"/>
          </a:xfrm>
        </p:spPr>
        <p:txBody>
          <a:bodyPr/>
          <a:lstStyle/>
          <a:p>
            <a:pPr defTabSz="468505">
              <a:defRPr/>
            </a:pP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Благодарю 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398588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214478" y="571480"/>
            <a:ext cx="8229600" cy="1066800"/>
          </a:xfrm>
          <a:prstGeom prst="rect">
            <a:avLst/>
          </a:prstGeom>
        </p:spPr>
        <p:txBody>
          <a:bodyPr/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94172" y="5076775"/>
            <a:ext cx="9217024" cy="2016224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defRPr sz="36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538" indent="936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1278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239838" algn="just" defTabSz="10429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393700" algn="l" defTabSz="10429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настоящий момент актуальным является изучение особенностей правового регулирования патентной системы налогообложения, определение ее недостатков и преимуществ по сравнению с другими специальными режимами, определение перспектив дальнейшего развития данного режима налогообложения.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196" y="1479756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государство различными способами старается стимулировать развитие малого и среднего предпринимательства. Специальный режим в виде патентной системы налогообложения - один из первых шагов со стороны государства, сделанный для облегчения ведения бизнеса субъектами малого предпринимательства.</a:t>
            </a:r>
          </a:p>
        </p:txBody>
      </p:sp>
      <p:pic>
        <p:nvPicPr>
          <p:cNvPr id="8" name="Picture 1" descr="C:\Users\user\Desktop\patent_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712" y="552393"/>
            <a:ext cx="4284475" cy="4098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78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188" y="785794"/>
            <a:ext cx="943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Согласно статистическим данным, патентная система налогообложения с каждым годом приобретает все большую популярность.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8007970"/>
              </p:ext>
            </p:extLst>
          </p:nvPr>
        </p:nvGraphicFramePr>
        <p:xfrm>
          <a:off x="1170236" y="1925795"/>
          <a:ext cx="8568951" cy="516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2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77" y="468263"/>
            <a:ext cx="1038726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Популярность ПСН. ХМАО – Югра на 5 месте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85945593"/>
              </p:ext>
            </p:extLst>
          </p:nvPr>
        </p:nvGraphicFramePr>
        <p:xfrm>
          <a:off x="882204" y="1116335"/>
          <a:ext cx="9001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84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4172" y="620687"/>
            <a:ext cx="9649072" cy="1334281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</a:rPr>
              <a:t>Самые популярные виды деятельности на ПСН в Ханты-Мансийском автономном округе -Югре</a:t>
            </a:r>
            <a:endParaRPr lang="ru-RU" sz="25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93755"/>
              </p:ext>
            </p:extLst>
          </p:nvPr>
        </p:nvGraphicFramePr>
        <p:xfrm>
          <a:off x="378148" y="1908423"/>
          <a:ext cx="9433048" cy="5320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03"/>
                <a:gridCol w="6837205"/>
                <a:gridCol w="1429674"/>
                <a:gridCol w="730566"/>
              </a:tblGrid>
              <a:tr h="113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вида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выданных патентов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Доля в 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</a:tr>
              <a:tr h="1507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Розничная </a:t>
                      </a:r>
                      <a:r>
                        <a:rPr lang="ru-RU" sz="2000" dirty="0">
                          <a:effectLst/>
                        </a:rPr>
                        <a:t>торговля, осуществляемая через объекты стационарной торговой сети с площадью торгового зала не более 50 квадратных метров по каждому объекту организации торговли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4 619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52.9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</a:tr>
              <a:tr h="754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Оказание </a:t>
                      </a:r>
                      <a:r>
                        <a:rPr lang="ru-RU" sz="2000" dirty="0">
                          <a:effectLst/>
                        </a:rPr>
                        <a:t>автотранспортных услуг по перевозке грузов автомобильным транспортом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595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6.8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</a:tr>
              <a:tr h="1131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Сдача </a:t>
                      </a:r>
                      <a:r>
                        <a:rPr lang="ru-RU" sz="2000" dirty="0">
                          <a:effectLst/>
                        </a:rPr>
                        <a:t>в аренду (наем) жилых и нежилых помещений, дач, земельных участков, принадлежащих индивидуальному предпринимателю на праве собственности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506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5.8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</a:tr>
              <a:tr h="39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Остальные </a:t>
                      </a:r>
                      <a:r>
                        <a:rPr lang="ru-RU" sz="2000" dirty="0">
                          <a:effectLst/>
                        </a:rPr>
                        <a:t>виды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</a:rPr>
                        <a:t>3010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</a:rPr>
                        <a:t>34.5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</a:tr>
              <a:tr h="39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 выдано патентов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8 730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 </a:t>
                      </a:r>
                      <a:r>
                        <a:rPr lang="ru-RU" sz="2000" b="1" i="0" dirty="0" smtClean="0">
                          <a:effectLst/>
                        </a:rPr>
                        <a:t> х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82" marR="6508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58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143040" y="428604"/>
            <a:ext cx="8229600" cy="10668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57158" y="1571611"/>
            <a:ext cx="6501710" cy="5521387"/>
          </a:xfrm>
        </p:spPr>
        <p:txBody>
          <a:bodyPr>
            <a:noAutofit/>
          </a:bodyPr>
          <a:lstStyle/>
          <a:p>
            <a:pPr marL="706438" lvl="0" indent="-342900" algn="just">
              <a:buFont typeface="Courier New" pitchFamily="49" charset="0"/>
              <a:buChar char="o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налоговой грамотности налогоплательщиков;</a:t>
            </a:r>
          </a:p>
          <a:p>
            <a:pPr marL="706438" lvl="0" indent="-342900" algn="just">
              <a:buFont typeface="Courier New" pitchFamily="49" charset="0"/>
              <a:buChar char="o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сокращение требований налогового органа о представлении пояснений по ведению деятельности налогоплательщиком;</a:t>
            </a:r>
          </a:p>
          <a:p>
            <a:pPr marL="706438" lvl="0" indent="-342900" algn="just">
              <a:buFont typeface="Courier New" pitchFamily="49" charset="0"/>
              <a:buChar char="o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снижение административных барьеров для добросовестных налогоплательщиков;</a:t>
            </a:r>
          </a:p>
          <a:p>
            <a:pPr marL="706438" lvl="0" indent="-342900" algn="just">
              <a:buFont typeface="Courier New" pitchFamily="49" charset="0"/>
              <a:buChar char="o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уровня доверия к налоговым органам со стороны представителей бизнеса;</a:t>
            </a:r>
          </a:p>
          <a:p>
            <a:pPr marL="706438" lvl="0" indent="-342900" algn="just">
              <a:buFont typeface="Courier New" pitchFamily="49" charset="0"/>
              <a:buChar char="o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понимание налоговыми органами бизнеса индивидуальных предпринимателей и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пофакторная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раскладка изменений сумм уплачиваемых налогов;</a:t>
            </a:r>
          </a:p>
          <a:p>
            <a:pPr marL="706438" lvl="0" indent="-342900" algn="just">
              <a:buFont typeface="Courier New" pitchFamily="49" charset="0"/>
              <a:buChar char="o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рост налоговых поступлений в бюджет.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nina_psychology/81430475/3703/3703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1436" y="1548383"/>
            <a:ext cx="352839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03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9815218" cy="10668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проекта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2124447"/>
            <a:ext cx="6310196" cy="50405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Формальное разделение налогоплательщиков, применяющих патентную систему налогообложения на «добросовестных» и «недобросовестных» индивидуальных предпринимателей.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static.irs.com/field/image/avatarcalculator_43-87ef80c8665be3920b9b901b9a45a7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3143272" cy="2357454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3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94172" y="540271"/>
            <a:ext cx="6408712" cy="6552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Добросовестный индивидуальный предприниматель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0" dirty="0" smtClean="0"/>
              <a:t>- не применяет схем минимизации налоговых обязательств;</a:t>
            </a:r>
          </a:p>
          <a:p>
            <a:pPr algn="ctr">
              <a:buNone/>
            </a:pPr>
            <a:r>
              <a:rPr lang="ru-RU" sz="2800" b="0" dirty="0" smtClean="0"/>
              <a:t>- для обоснованного применения патентной системы налогообложения по законному запросу или требованию налогового органа самостоятельно представляет документы, подтверждающие правомерность применения данной системы налогообложения.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6" name="Picture 2" descr="https://wikifinances.ru/wp-content/uploads/2017/02/3ndfl-dlya-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868" y="828303"/>
            <a:ext cx="3456384" cy="2592288"/>
          </a:xfrm>
          <a:prstGeom prst="rect">
            <a:avLst/>
          </a:prstGeom>
          <a:noFill/>
        </p:spPr>
      </p:pic>
      <p:pic>
        <p:nvPicPr>
          <p:cNvPr id="7" name="Picture 4" descr="https://spmag.ru/sites/spmag.ru/files/images/12203-deklar-env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4892" y="3708623"/>
            <a:ext cx="3024336" cy="239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83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06540" y="798917"/>
            <a:ext cx="6386194" cy="574396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Недобросовестный индивидуальный предприниматель 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b="0" dirty="0" smtClean="0"/>
          </a:p>
          <a:p>
            <a:pPr algn="ctr">
              <a:buNone/>
            </a:pPr>
            <a:r>
              <a:rPr lang="ru-RU" b="0" dirty="0" smtClean="0"/>
              <a:t>- имеет признаки уклонения от исполнения налоговых обязательств  -- отказывается добровольно представлять по законному запросу или требованию налогового органа документы, подтверждающие правомерность применения данной системы налогообложения, либо предоставляет данные документы, но отказывается самостоятельно уточнять сумму налоговых обязательств.</a:t>
            </a:r>
          </a:p>
          <a:p>
            <a:pPr algn="ctr"/>
            <a:endParaRPr lang="ru-RU" dirty="0"/>
          </a:p>
        </p:txBody>
      </p:sp>
      <p:pic>
        <p:nvPicPr>
          <p:cNvPr id="6" name="Picture 2" descr="http://involokolamsk.ru/upload/page/214/56714_picture_98773fe3b906ea64aac3b63ce8b48894226a70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933452"/>
            <a:ext cx="3510264" cy="2707300"/>
          </a:xfrm>
          <a:prstGeom prst="rect">
            <a:avLst/>
          </a:prstGeom>
          <a:noFill/>
        </p:spPr>
      </p:pic>
      <p:pic>
        <p:nvPicPr>
          <p:cNvPr id="7" name="Picture 4" descr="https://wikifinances.ru/wp-content/uploads/2016/12/lgotyi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3670902"/>
            <a:ext cx="3561206" cy="27740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975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19616</TotalTime>
  <Words>490</Words>
  <Application>Microsoft Office PowerPoint</Application>
  <PresentationFormat>Произвольный</PresentationFormat>
  <Paragraphs>76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Present_FNS2012_A4</vt:lpstr>
      <vt:lpstr>Презентация PowerPoint</vt:lpstr>
      <vt:lpstr>Презентация PowerPoint</vt:lpstr>
      <vt:lpstr>Презентация PowerPoint</vt:lpstr>
      <vt:lpstr>Популярность ПСН. ХМАО – Югра на 5 месте</vt:lpstr>
      <vt:lpstr>Самые популярные виды деятельности на ПСН в Ханты-Мансийском автономном округе -Югре</vt:lpstr>
      <vt:lpstr>Цели проекта</vt:lpstr>
      <vt:lpstr>Концепция проекта </vt:lpstr>
      <vt:lpstr>Презентация PowerPoint</vt:lpstr>
      <vt:lpstr>Презентация PowerPoint</vt:lpstr>
      <vt:lpstr>Меры поддержки индивидуальных предпринимателей в ходе реализации проекта:</vt:lpstr>
      <vt:lpstr>Планируемые результаты от реализации проекта                   «Честный патент. Добросовестный предприниматель»: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Василенко Олеся Александровна</cp:lastModifiedBy>
  <cp:revision>200</cp:revision>
  <cp:lastPrinted>2015-05-19T09:43:50Z</cp:lastPrinted>
  <dcterms:created xsi:type="dcterms:W3CDTF">2013-02-14T04:24:52Z</dcterms:created>
  <dcterms:modified xsi:type="dcterms:W3CDTF">2018-05-03T11:12:05Z</dcterms:modified>
</cp:coreProperties>
</file>